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notesMasterIdLst>
    <p:notesMasterId r:id="rId8"/>
  </p:notesMasterIdLst>
  <p:sldIdLst>
    <p:sldId id="257" r:id="rId2"/>
    <p:sldId id="258" r:id="rId3"/>
    <p:sldId id="260" r:id="rId4"/>
    <p:sldId id="259" r:id="rId5"/>
    <p:sldId id="262" r:id="rId6"/>
    <p:sldId id="261" r:id="rId7"/>
  </p:sldIdLst>
  <p:sldSz cx="12192000" cy="6858000"/>
  <p:notesSz cx="6858000" cy="9144000"/>
  <p:defaultTextStyle>
    <a:defPPr>
      <a:defRPr lang="en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761"/>
  </p:normalViewPr>
  <p:slideViewPr>
    <p:cSldViewPr snapToGrid="0">
      <p:cViewPr varScale="1">
        <p:scale>
          <a:sx n="106" d="100"/>
          <a:sy n="106" d="100"/>
        </p:scale>
        <p:origin x="79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T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29CA8F-2C34-7944-A386-547FAB9DCA4A}" type="datetimeFigureOut">
              <a:rPr lang="en-TR" smtClean="0"/>
              <a:t>20.08.2023</a:t>
            </a:fld>
            <a:endParaRPr lang="en-T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T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EBCBE4-35F8-1044-9AEC-CC2A6556C419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11019517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EBCBE4-35F8-1044-9AEC-CC2A6556C419}" type="slidenum">
              <a:rPr lang="en-TR" smtClean="0"/>
              <a:t>4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17118699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EBCBE4-35F8-1044-9AEC-CC2A6556C419}" type="slidenum">
              <a:rPr lang="en-TR" smtClean="0"/>
              <a:t>6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17876578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03D1F5-49CD-A8A7-C845-92855484A7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A0DA898-FEBF-094F-79E2-51EC06C56F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9EAD62-FF3B-EA3D-6051-823BD5032E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65B49-B137-0F42-B4E8-1A52768CABBD}" type="datetimeFigureOut">
              <a:rPr lang="en-TR" smtClean="0"/>
              <a:t>20.08.2023</a:t>
            </a:fld>
            <a:endParaRPr lang="en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8406BB-82D3-93C1-4370-6167607FED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ABB86F-FB95-F4D1-B2A7-152E831F08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40291-57BE-5A46-90A8-688855339882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11785333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214AE6-D5D8-BD57-5EF8-E754FAC8FF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65EB950-23BA-3412-1C51-974E769080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5B4E19-F6A9-0B09-D436-ED297E36C1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65B49-B137-0F42-B4E8-1A52768CABBD}" type="datetimeFigureOut">
              <a:rPr lang="en-TR" smtClean="0"/>
              <a:t>20.08.2023</a:t>
            </a:fld>
            <a:endParaRPr lang="en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FC029B-9422-D871-9BC9-A23F18799B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84DAC8-EE95-3D29-FD3A-90E44C36E6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40291-57BE-5A46-90A8-688855339882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1549063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B9F41F5-DA15-2CDD-DE9B-ED907F1F696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3AB1021-7D73-7AF6-9BDC-7ACD0377411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4B04E0-2867-CAD3-8765-04734B4F85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65B49-B137-0F42-B4E8-1A52768CABBD}" type="datetimeFigureOut">
              <a:rPr lang="en-TR" smtClean="0"/>
              <a:t>20.08.2023</a:t>
            </a:fld>
            <a:endParaRPr lang="en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6EEF4F-DB7E-6CB2-5E87-5536CA9830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E16FF6-0A13-E3FF-1022-6B2E239F5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40291-57BE-5A46-90A8-688855339882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27805733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9096C5-C8F0-1265-1716-015B3B16B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A8A98E-44A8-FD5B-A2B6-83D3BD49F2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F97071-112C-F37A-A0BA-965092E7BB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65B49-B137-0F42-B4E8-1A52768CABBD}" type="datetimeFigureOut">
              <a:rPr lang="en-TR" smtClean="0"/>
              <a:t>20.08.2023</a:t>
            </a:fld>
            <a:endParaRPr lang="en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9EEB93-28D4-CBB3-061A-728D7B46B6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D7E432-85D6-6ED5-30AD-01DC3DDE0B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40291-57BE-5A46-90A8-688855339882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20864291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51C791-3156-A253-1BED-086456962A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A950C3-8BC6-C961-E157-9EECF2CB07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A8AD82-ED17-DA37-7875-F27846AE6C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65B49-B137-0F42-B4E8-1A52768CABBD}" type="datetimeFigureOut">
              <a:rPr lang="en-TR" smtClean="0"/>
              <a:t>20.08.2023</a:t>
            </a:fld>
            <a:endParaRPr lang="en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417F7F-C0AC-D31C-200F-3075679499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C9B77A-F5DC-974D-5F08-5215DFD60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40291-57BE-5A46-90A8-688855339882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14201065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C679B8-D936-F1B5-F8CA-4F3B8C621E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E54F85-9787-C732-1F77-3BAD2B6D0C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6409AD-F4C2-49A4-18F7-A3A706FABE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9D1720-98ED-7466-D92E-7080CDB7B5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65B49-B137-0F42-B4E8-1A52768CABBD}" type="datetimeFigureOut">
              <a:rPr lang="en-TR" smtClean="0"/>
              <a:t>20.08.2023</a:t>
            </a:fld>
            <a:endParaRPr lang="en-T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D5EC114-3864-B10A-587A-DCD128E45B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B0D4A31-D9BE-158D-1685-4019AB6F31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40291-57BE-5A46-90A8-688855339882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30771538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A96BDF-7CD9-366F-DC3B-B7058935FA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E6FBA6-6062-C6B8-3AB5-9C49F2AD6C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BF34DEE-8B58-CF90-4106-6AB1FDDF1C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F445FF2-8179-6801-167E-0F8A8512AC1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4EB4309-13A9-2C30-9FB2-615ADBF892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0EC240A-3390-D8D3-BFA6-19438C85B0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65B49-B137-0F42-B4E8-1A52768CABBD}" type="datetimeFigureOut">
              <a:rPr lang="en-TR" smtClean="0"/>
              <a:t>20.08.2023</a:t>
            </a:fld>
            <a:endParaRPr lang="en-T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5273950-A4D0-EB6E-898C-C953712C17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1A7D00A-FDA0-ACB0-A7E6-59093DDE83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40291-57BE-5A46-90A8-688855339882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25879629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743B40-0F84-247F-CBE9-8AFF06E1B8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72D9021-C8E7-039B-08E4-598182AE2E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65B49-B137-0F42-B4E8-1A52768CABBD}" type="datetimeFigureOut">
              <a:rPr lang="en-TR" smtClean="0"/>
              <a:t>20.08.2023</a:t>
            </a:fld>
            <a:endParaRPr lang="en-T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A1C8079-B558-14A4-F79B-49B314373C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36B826C-149A-FAE0-8681-D6CFDDB722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40291-57BE-5A46-90A8-688855339882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4796778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5588FEE-C6C1-5584-C16C-593914C8C7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65B49-B137-0F42-B4E8-1A52768CABBD}" type="datetimeFigureOut">
              <a:rPr lang="en-TR" smtClean="0"/>
              <a:t>20.08.2023</a:t>
            </a:fld>
            <a:endParaRPr lang="en-T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1D7A048-3852-8EE3-8567-16CCF74491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979FF94-C9C2-E046-B9AF-034D0FA661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40291-57BE-5A46-90A8-688855339882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34251811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D2598E-A21D-ED53-A77C-4D9DF0D09D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B1649E-35D1-A208-51C1-42FF6A429C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CE83DA0-B016-E461-8CE4-3360620D50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B2A7617-0AA4-08D0-3156-96CBE39848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65B49-B137-0F42-B4E8-1A52768CABBD}" type="datetimeFigureOut">
              <a:rPr lang="en-TR" smtClean="0"/>
              <a:t>20.08.2023</a:t>
            </a:fld>
            <a:endParaRPr lang="en-T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D8A4FC5-2F26-E781-DDBC-D7A2A56FFC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2448AB-0539-7052-4BAC-4CC7001B8B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40291-57BE-5A46-90A8-688855339882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41560139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D110A0-B27F-2708-AAB8-0CAFFF85B8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95B5F04-66C3-EC74-C947-428305BC57F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T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CBE721C-C04B-AFBC-1FCC-B0CDF2966A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F17761A-C6B1-70D0-7CF9-D295F3B0F2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65B49-B137-0F42-B4E8-1A52768CABBD}" type="datetimeFigureOut">
              <a:rPr lang="en-TR" smtClean="0"/>
              <a:t>20.08.2023</a:t>
            </a:fld>
            <a:endParaRPr lang="en-T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935815B-4A26-2330-4C75-4BF5765D0C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394408D-C6E4-91C9-D559-48074D5AC7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40291-57BE-5A46-90A8-688855339882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8507087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C614027-8F82-4BA5-3064-C1D596D37C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7F5A93-D02C-0099-F70F-57713DBD8A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5CBB53-5120-F879-6F5C-8786CAE34DE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C65B49-B137-0F42-B4E8-1A52768CABBD}" type="datetimeFigureOut">
              <a:rPr lang="en-TR" smtClean="0"/>
              <a:t>20.08.2023</a:t>
            </a:fld>
            <a:endParaRPr lang="en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6EE8F7-433E-7641-4E4A-02329BBB21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3D7AC3-E955-D285-8901-A7B0A5314A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740291-57BE-5A46-90A8-688855339882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30843966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EE70BF-E007-A3C5-CB8A-91CD79B008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3657" y="1624068"/>
            <a:ext cx="9724031" cy="4875557"/>
          </a:xfrm>
        </p:spPr>
        <p:txBody>
          <a:bodyPr anchor="ctr">
            <a:noAutofit/>
          </a:bodyPr>
          <a:lstStyle/>
          <a:p>
            <a:pPr marL="0" indent="0" algn="ctr">
              <a:buNone/>
            </a:pPr>
            <a:r>
              <a:rPr lang="en-US" sz="5400" b="0" i="0" u="none" strike="noStrike" dirty="0" err="1">
                <a:effectLst/>
                <a:latin typeface="Arial" panose="020B0604020202020204" pitchFamily="34" charset="0"/>
              </a:rPr>
              <a:t>Ez</a:t>
            </a:r>
            <a:r>
              <a:rPr lang="en-US" sz="5400" b="0" i="0" u="none" strike="noStrike" dirty="0">
                <a:effectLst/>
                <a:latin typeface="Arial" panose="020B0604020202020204" pitchFamily="34" charset="0"/>
              </a:rPr>
              <a:t> </a:t>
            </a:r>
            <a:r>
              <a:rPr lang="en-US" sz="5400" b="0" i="0" u="none" strike="noStrike" dirty="0" err="1">
                <a:effectLst/>
                <a:latin typeface="Arial" panose="020B0604020202020204" pitchFamily="34" charset="0"/>
              </a:rPr>
              <a:t>dixwazim</a:t>
            </a:r>
            <a:r>
              <a:rPr lang="en-US" sz="5400" b="0" i="0" u="none" strike="noStrike" dirty="0">
                <a:effectLst/>
                <a:latin typeface="Arial" panose="020B0604020202020204" pitchFamily="34" charset="0"/>
              </a:rPr>
              <a:t> </a:t>
            </a:r>
          </a:p>
          <a:p>
            <a:pPr marL="0" indent="0" algn="ctr">
              <a:buNone/>
            </a:pPr>
            <a:r>
              <a:rPr lang="en-US" sz="5400" dirty="0">
                <a:latin typeface="Arial" panose="020B0604020202020204" pitchFamily="34" charset="0"/>
              </a:rPr>
              <a:t>I want to</a:t>
            </a:r>
            <a:endParaRPr lang="en-US" sz="5400" b="0" i="0" u="none" strike="noStrike" dirty="0">
              <a:effectLst/>
              <a:latin typeface="Arial" panose="020B0604020202020204" pitchFamily="34" charset="0"/>
            </a:endParaRPr>
          </a:p>
          <a:p>
            <a:pPr marL="0" indent="0" algn="ctr">
              <a:buNone/>
            </a:pPr>
            <a:endParaRPr lang="en-US" sz="5400" b="0" i="0" u="none" strike="noStrike" dirty="0">
              <a:effectLst/>
              <a:latin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n-US" sz="5400" b="0" i="0" u="none" strike="noStrike" dirty="0">
                <a:effectLst/>
                <a:latin typeface="Arial" panose="020B0604020202020204" pitchFamily="34" charset="0"/>
              </a:rPr>
              <a:t>I want you to ….</a:t>
            </a:r>
          </a:p>
          <a:p>
            <a:pPr marL="0" indent="0" algn="ctr">
              <a:buNone/>
            </a:pPr>
            <a:r>
              <a:rPr lang="en-US" sz="5400" dirty="0" err="1">
                <a:latin typeface="Arial" panose="020B0604020202020204" pitchFamily="34" charset="0"/>
              </a:rPr>
              <a:t>Ez</a:t>
            </a:r>
            <a:r>
              <a:rPr lang="en-US" sz="5400" dirty="0">
                <a:latin typeface="Arial" panose="020B0604020202020204" pitchFamily="34" charset="0"/>
              </a:rPr>
              <a:t> </a:t>
            </a:r>
            <a:r>
              <a:rPr lang="en-US" sz="5400" dirty="0" err="1">
                <a:latin typeface="Arial" panose="020B0604020202020204" pitchFamily="34" charset="0"/>
              </a:rPr>
              <a:t>dixwazim</a:t>
            </a:r>
            <a:r>
              <a:rPr lang="en-US" sz="5400" dirty="0">
                <a:latin typeface="Arial" panose="020B0604020202020204" pitchFamily="34" charset="0"/>
              </a:rPr>
              <a:t> </a:t>
            </a:r>
            <a:r>
              <a:rPr lang="en-US" sz="5400" dirty="0" err="1">
                <a:latin typeface="Arial" panose="020B0604020202020204" pitchFamily="34" charset="0"/>
              </a:rPr>
              <a:t>tu</a:t>
            </a:r>
            <a:r>
              <a:rPr lang="en-US" sz="5400" dirty="0">
                <a:latin typeface="Arial" panose="020B0604020202020204" pitchFamily="34" charset="0"/>
              </a:rPr>
              <a:t>….</a:t>
            </a:r>
            <a:endParaRPr lang="en-TR" sz="54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16DF4B5-76BD-85C5-8BC2-A54E9C1F7619}"/>
              </a:ext>
            </a:extLst>
          </p:cNvPr>
          <p:cNvSpPr txBox="1"/>
          <p:nvPr/>
        </p:nvSpPr>
        <p:spPr>
          <a:xfrm>
            <a:off x="5606716" y="3461681"/>
            <a:ext cx="296778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>
                <a:solidFill>
                  <a:srgbClr val="FF0000"/>
                </a:solidFill>
              </a:rPr>
              <a:t>v</a:t>
            </a:r>
            <a:r>
              <a:rPr lang="en-TR" sz="7200" dirty="0">
                <a:solidFill>
                  <a:srgbClr val="FF0000"/>
                </a:solidFill>
              </a:rPr>
              <a:t>s.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DBCEDC7-EDEA-253D-11B4-CF508A279046}"/>
              </a:ext>
            </a:extLst>
          </p:cNvPr>
          <p:cNvSpPr txBox="1"/>
          <p:nvPr/>
        </p:nvSpPr>
        <p:spPr>
          <a:xfrm>
            <a:off x="459350" y="1888958"/>
            <a:ext cx="269292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X</a:t>
            </a:r>
            <a:r>
              <a:rPr lang="en-TR" dirty="0"/>
              <a:t>wastin/xwestin – to want</a:t>
            </a:r>
          </a:p>
          <a:p>
            <a:r>
              <a:rPr lang="en-US" dirty="0"/>
              <a:t>X</a:t>
            </a:r>
            <a:r>
              <a:rPr lang="en-TR" dirty="0"/>
              <a:t>waz (present)</a:t>
            </a:r>
          </a:p>
          <a:p>
            <a:r>
              <a:rPr lang="en-TR" dirty="0"/>
              <a:t>Ez dixwaz</a:t>
            </a:r>
            <a:r>
              <a:rPr lang="en-TR" dirty="0">
                <a:solidFill>
                  <a:srgbClr val="FF0000"/>
                </a:solidFill>
              </a:rPr>
              <a:t>im</a:t>
            </a:r>
          </a:p>
          <a:p>
            <a:r>
              <a:rPr lang="en-TR" dirty="0"/>
              <a:t>Tu dixwaz</a:t>
            </a:r>
            <a:r>
              <a:rPr lang="en-TR" dirty="0">
                <a:solidFill>
                  <a:srgbClr val="FF0000"/>
                </a:solidFill>
              </a:rPr>
              <a:t>î</a:t>
            </a:r>
            <a:r>
              <a:rPr lang="en-TR" dirty="0"/>
              <a:t> </a:t>
            </a:r>
          </a:p>
          <a:p>
            <a:r>
              <a:rPr lang="en-TR" dirty="0"/>
              <a:t>Ew dixwaz</a:t>
            </a:r>
            <a:r>
              <a:rPr lang="en-TR" dirty="0">
                <a:solidFill>
                  <a:srgbClr val="FF0000"/>
                </a:solidFill>
              </a:rPr>
              <a:t>e</a:t>
            </a:r>
          </a:p>
          <a:p>
            <a:r>
              <a:rPr lang="en-TR" dirty="0"/>
              <a:t>Em/hûn/ew dixwaz</a:t>
            </a:r>
            <a:r>
              <a:rPr lang="en-TR" dirty="0">
                <a:solidFill>
                  <a:srgbClr val="FF0000"/>
                </a:solidFill>
              </a:rPr>
              <a:t>in</a:t>
            </a:r>
          </a:p>
        </p:txBody>
      </p:sp>
    </p:spTree>
    <p:extLst>
      <p:ext uri="{BB962C8B-B14F-4D97-AF65-F5344CB8AC3E}">
        <p14:creationId xmlns:p14="http://schemas.microsoft.com/office/powerpoint/2010/main" val="34517771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erson and person walking with a child&#10;&#10;Description automatically generated">
            <a:extLst>
              <a:ext uri="{FF2B5EF4-FFF2-40B4-BE49-F238E27FC236}">
                <a16:creationId xmlns:a16="http://schemas.microsoft.com/office/drawing/2014/main" id="{427E6807-ABDB-463E-76CA-29E02653FB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145" y="265671"/>
            <a:ext cx="6326659" cy="6326659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C40D7FB2-CC81-4454-2AF8-4B005C8A17B0}"/>
              </a:ext>
            </a:extLst>
          </p:cNvPr>
          <p:cNvSpPr txBox="1"/>
          <p:nvPr/>
        </p:nvSpPr>
        <p:spPr>
          <a:xfrm>
            <a:off x="5435566" y="1693817"/>
            <a:ext cx="6326659" cy="83099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TR" sz="2400" dirty="0"/>
              <a:t>Xwişka min dixwaze li Mêrdînê taştê bixwe.</a:t>
            </a:r>
          </a:p>
          <a:p>
            <a:r>
              <a:rPr lang="en-TR" sz="2400" b="1" dirty="0"/>
              <a:t>Ez dixwazim </a:t>
            </a:r>
            <a:r>
              <a:rPr lang="en-TR" sz="2400" b="1" dirty="0">
                <a:solidFill>
                  <a:srgbClr val="FF0000"/>
                </a:solidFill>
              </a:rPr>
              <a:t>xwişka min </a:t>
            </a:r>
            <a:r>
              <a:rPr lang="en-TR" sz="2400" dirty="0"/>
              <a:t>li Mêrdînê taştê </a:t>
            </a:r>
            <a:r>
              <a:rPr lang="en-TR" sz="2400" b="1" dirty="0">
                <a:solidFill>
                  <a:srgbClr val="FF0000"/>
                </a:solidFill>
              </a:rPr>
              <a:t>bixwe</a:t>
            </a:r>
            <a:r>
              <a:rPr lang="en-TR" sz="2400" dirty="0"/>
              <a:t>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6EAE2C9-348C-9468-DED5-C6996D07DFC7}"/>
              </a:ext>
            </a:extLst>
          </p:cNvPr>
          <p:cNvSpPr txBox="1"/>
          <p:nvPr/>
        </p:nvSpPr>
        <p:spPr>
          <a:xfrm>
            <a:off x="5899180" y="3595441"/>
            <a:ext cx="5654388" cy="83099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TR" sz="2400" dirty="0"/>
              <a:t>Bavê min dixwaze </a:t>
            </a:r>
            <a:r>
              <a:rPr lang="en-TR" sz="2400" b="1" dirty="0"/>
              <a:t>maleke nû </a:t>
            </a:r>
            <a:r>
              <a:rPr lang="en-TR" sz="2400" dirty="0"/>
              <a:t>ava bike.</a:t>
            </a:r>
          </a:p>
          <a:p>
            <a:r>
              <a:rPr lang="en-TR" sz="2400" b="1" dirty="0"/>
              <a:t>Ez dixwazim </a:t>
            </a:r>
            <a:r>
              <a:rPr lang="en-TR" sz="2400" dirty="0"/>
              <a:t>bavê min maleke nû ava bike.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73D5737-3012-28AB-9526-5CF8025521FB}"/>
              </a:ext>
            </a:extLst>
          </p:cNvPr>
          <p:cNvSpPr txBox="1"/>
          <p:nvPr/>
        </p:nvSpPr>
        <p:spPr>
          <a:xfrm>
            <a:off x="6079145" y="4871607"/>
            <a:ext cx="5039499" cy="83099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TR" sz="2400" b="1" dirty="0"/>
              <a:t>Ew dixwazin bizewicin </a:t>
            </a:r>
            <a:r>
              <a:rPr lang="en-TR" sz="2400" dirty="0"/>
              <a:t>(get marry)</a:t>
            </a:r>
          </a:p>
          <a:p>
            <a:r>
              <a:rPr lang="en-TR" sz="2400" b="1" dirty="0"/>
              <a:t>Bavê min dixwaz</a:t>
            </a:r>
            <a:r>
              <a:rPr lang="en-TR" sz="2400" b="1" u="sng" dirty="0"/>
              <a:t>e</a:t>
            </a:r>
            <a:r>
              <a:rPr lang="en-TR" sz="2400" b="1" dirty="0"/>
              <a:t> </a:t>
            </a:r>
            <a:r>
              <a:rPr lang="en-TR" sz="2400" b="1" dirty="0">
                <a:solidFill>
                  <a:srgbClr val="FF0000"/>
                </a:solidFill>
              </a:rPr>
              <a:t>ew bizewic</a:t>
            </a:r>
            <a:r>
              <a:rPr lang="en-TR" sz="2400" b="1" u="sng" dirty="0">
                <a:solidFill>
                  <a:srgbClr val="FF0000"/>
                </a:solidFill>
              </a:rPr>
              <a:t>in</a:t>
            </a:r>
            <a:r>
              <a:rPr lang="en-TR" sz="2400" b="1" dirty="0">
                <a:solidFill>
                  <a:srgbClr val="FF0000"/>
                </a:solidFill>
              </a:rPr>
              <a:t>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79B52F2-D6A2-9523-3322-5501E4CA9230}"/>
              </a:ext>
            </a:extLst>
          </p:cNvPr>
          <p:cNvSpPr txBox="1"/>
          <p:nvPr/>
        </p:nvSpPr>
        <p:spPr>
          <a:xfrm>
            <a:off x="8726374" y="3035578"/>
            <a:ext cx="2582562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TR" sz="1800" dirty="0"/>
              <a:t>(ava kirin – to build)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7232470-4F0D-8612-53FC-6577F55666DD}"/>
              </a:ext>
            </a:extLst>
          </p:cNvPr>
          <p:cNvSpPr txBox="1"/>
          <p:nvPr/>
        </p:nvSpPr>
        <p:spPr>
          <a:xfrm>
            <a:off x="1828800" y="265670"/>
            <a:ext cx="20213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</a:t>
            </a:r>
            <a:r>
              <a:rPr lang="en-TR" dirty="0"/>
              <a:t>e are going!’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D568924-9907-75B7-C84C-1891879E5A44}"/>
              </a:ext>
            </a:extLst>
          </p:cNvPr>
          <p:cNvSpPr txBox="1"/>
          <p:nvPr/>
        </p:nvSpPr>
        <p:spPr>
          <a:xfrm>
            <a:off x="3501189" y="1094874"/>
            <a:ext cx="13347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TR" dirty="0"/>
              <a:t>Don’t go!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42AB116-8E57-8E9D-9C0D-8ABDD3EE4C47}"/>
              </a:ext>
            </a:extLst>
          </p:cNvPr>
          <p:cNvSpPr txBox="1"/>
          <p:nvPr/>
        </p:nvSpPr>
        <p:spPr>
          <a:xfrm>
            <a:off x="3501188" y="3862137"/>
            <a:ext cx="14798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Ç</a:t>
            </a:r>
            <a:r>
              <a:rPr lang="en-TR" dirty="0"/>
              <a:t>ûn – to go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B0CBA32-5FEF-28AE-42B8-6E80BBC55C5C}"/>
              </a:ext>
            </a:extLst>
          </p:cNvPr>
          <p:cNvSpPr txBox="1"/>
          <p:nvPr/>
        </p:nvSpPr>
        <p:spPr>
          <a:xfrm>
            <a:off x="104145" y="5344937"/>
            <a:ext cx="227247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Ç</a:t>
            </a:r>
            <a:r>
              <a:rPr lang="en-TR" dirty="0"/>
              <a:t>ûn</a:t>
            </a:r>
          </a:p>
          <a:p>
            <a:r>
              <a:rPr lang="en-TR" dirty="0"/>
              <a:t>Ez diçim</a:t>
            </a:r>
          </a:p>
          <a:p>
            <a:r>
              <a:rPr lang="en-TR" dirty="0"/>
              <a:t>Tu diçî</a:t>
            </a:r>
          </a:p>
          <a:p>
            <a:r>
              <a:rPr lang="en-TR" dirty="0"/>
              <a:t>Ew diçe</a:t>
            </a:r>
          </a:p>
          <a:p>
            <a:r>
              <a:rPr lang="en-TR" dirty="0"/>
              <a:t>Em/hûn/ew diçin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F3A4072-36DA-6F06-B966-E41EAA22ED27}"/>
              </a:ext>
            </a:extLst>
          </p:cNvPr>
          <p:cNvSpPr txBox="1"/>
          <p:nvPr/>
        </p:nvSpPr>
        <p:spPr>
          <a:xfrm>
            <a:off x="2743200" y="6027820"/>
            <a:ext cx="27164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TR" dirty="0"/>
              <a:t>Ez dixwazim biçim</a:t>
            </a:r>
          </a:p>
          <a:p>
            <a:r>
              <a:rPr lang="en-TR" dirty="0"/>
              <a:t>Tu dixwazî biçî 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7723455-4860-D5E0-2E52-4FEF9FCD6342}"/>
              </a:ext>
            </a:extLst>
          </p:cNvPr>
          <p:cNvSpPr txBox="1"/>
          <p:nvPr/>
        </p:nvSpPr>
        <p:spPr>
          <a:xfrm>
            <a:off x="4391526" y="4322009"/>
            <a:ext cx="10681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</a:t>
            </a:r>
            <a:r>
              <a:rPr lang="en-TR" dirty="0"/>
              <a:t>resent</a:t>
            </a:r>
          </a:p>
          <a:p>
            <a:r>
              <a:rPr lang="en-US" dirty="0"/>
              <a:t>S</a:t>
            </a:r>
            <a:r>
              <a:rPr lang="en-TR" dirty="0"/>
              <a:t>ubj.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DDEDC3A-C37B-A68B-285D-FFE4CB5E1D7C}"/>
              </a:ext>
            </a:extLst>
          </p:cNvPr>
          <p:cNvSpPr txBox="1"/>
          <p:nvPr/>
        </p:nvSpPr>
        <p:spPr>
          <a:xfrm>
            <a:off x="1626992" y="4664790"/>
            <a:ext cx="4138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TR" sz="3600" dirty="0"/>
              <a:t>ê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CA372D8-2682-7B3F-DC2B-C0F433D8714D}"/>
              </a:ext>
            </a:extLst>
          </p:cNvPr>
          <p:cNvSpPr txBox="1"/>
          <p:nvPr/>
        </p:nvSpPr>
        <p:spPr>
          <a:xfrm>
            <a:off x="5257800" y="6472989"/>
            <a:ext cx="29236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TR" dirty="0"/>
              <a:t>Mêr naxwaze </a:t>
            </a:r>
            <a:r>
              <a:rPr lang="en-TR" dirty="0">
                <a:solidFill>
                  <a:srgbClr val="FF0000"/>
                </a:solidFill>
              </a:rPr>
              <a:t>EZ</a:t>
            </a:r>
            <a:r>
              <a:rPr lang="en-TR" dirty="0"/>
              <a:t> </a:t>
            </a:r>
            <a:r>
              <a:rPr lang="en-TR" dirty="0">
                <a:solidFill>
                  <a:srgbClr val="FF0000"/>
                </a:solidFill>
              </a:rPr>
              <a:t>BIÇIM</a:t>
            </a:r>
          </a:p>
        </p:txBody>
      </p:sp>
    </p:spTree>
    <p:extLst>
      <p:ext uri="{BB962C8B-B14F-4D97-AF65-F5344CB8AC3E}">
        <p14:creationId xmlns:p14="http://schemas.microsoft.com/office/powerpoint/2010/main" val="11331871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8DD77349-6ADE-99FE-8E04-12919EE56F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1" y="-29768"/>
            <a:ext cx="12202175" cy="1519356"/>
            <a:chOff x="-1" y="-29768"/>
            <a:chExt cx="12202175" cy="1519356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D5B2B92C-44DF-B41D-C67A-EBF175DF52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5341412" y="-5371175"/>
              <a:ext cx="1519350" cy="12202174"/>
            </a:xfrm>
            <a:prstGeom prst="rect">
              <a:avLst/>
            </a:prstGeom>
            <a:gradFill>
              <a:gsLst>
                <a:gs pos="0">
                  <a:schemeClr val="accent5"/>
                </a:gs>
                <a:gs pos="100000">
                  <a:schemeClr val="accent2"/>
                </a:gs>
              </a:gsLst>
              <a:lin ang="102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341EB2F1-D26A-D7C9-E9AC-B63BE629A2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8917093" y="-1801610"/>
              <a:ext cx="1507122" cy="5063040"/>
            </a:xfrm>
            <a:prstGeom prst="rect">
              <a:avLst/>
            </a:prstGeom>
            <a:gradFill>
              <a:gsLst>
                <a:gs pos="59000">
                  <a:schemeClr val="accent5">
                    <a:lumMod val="60000"/>
                    <a:lumOff val="40000"/>
                    <a:alpha val="0"/>
                  </a:schemeClr>
                </a:gs>
                <a:gs pos="100000">
                  <a:schemeClr val="accent5">
                    <a:lumMod val="60000"/>
                    <a:lumOff val="40000"/>
                  </a:schemeClr>
                </a:gs>
              </a:gsLst>
              <a:lin ang="12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96D16430-53D3-47E5-F4B8-B441E710D4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3100712" y="-3130481"/>
              <a:ext cx="1519356" cy="7720782"/>
            </a:xfrm>
            <a:prstGeom prst="rect">
              <a:avLst/>
            </a:prstGeom>
            <a:gradFill>
              <a:gsLst>
                <a:gs pos="29000">
                  <a:schemeClr val="accent5">
                    <a:lumMod val="60000"/>
                    <a:lumOff val="40000"/>
                    <a:alpha val="0"/>
                  </a:schemeClr>
                </a:gs>
                <a:gs pos="100000">
                  <a:schemeClr val="accent5">
                    <a:lumMod val="75000"/>
                  </a:schemeClr>
                </a:gs>
              </a:gsLst>
              <a:lin ang="12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0FF632-369F-D2A7-C873-BFC28E9023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6634" y="1862955"/>
            <a:ext cx="8061408" cy="3673576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TR" sz="3200" dirty="0"/>
              <a:t>I want to eat dinner with you.</a:t>
            </a:r>
          </a:p>
          <a:p>
            <a:pPr marL="514350" indent="-514350">
              <a:buFont typeface="+mj-lt"/>
              <a:buAutoNum type="arabicPeriod"/>
            </a:pPr>
            <a:r>
              <a:rPr lang="en-TR" sz="3200" dirty="0"/>
              <a:t>She doesn’t want to live here. </a:t>
            </a:r>
          </a:p>
          <a:p>
            <a:pPr marL="514350" indent="-514350">
              <a:buFont typeface="+mj-lt"/>
              <a:buAutoNum type="arabicPeriod"/>
            </a:pPr>
            <a:r>
              <a:rPr lang="en-TR" sz="3200" dirty="0"/>
              <a:t>He wants to learn Kurdish.</a:t>
            </a:r>
          </a:p>
          <a:p>
            <a:pPr marL="514350" indent="-514350">
              <a:buFont typeface="+mj-lt"/>
              <a:buAutoNum type="arabicPeriod"/>
            </a:pPr>
            <a:r>
              <a:rPr lang="en-TR" sz="3200" dirty="0"/>
              <a:t>They want to buy flowers from the market.</a:t>
            </a:r>
          </a:p>
          <a:p>
            <a:pPr marL="514350" indent="-514350">
              <a:buFont typeface="+mj-lt"/>
              <a:buAutoNum type="arabicPeriod"/>
            </a:pPr>
            <a:r>
              <a:rPr lang="en-TR" sz="3200" dirty="0"/>
              <a:t>Do you want to see him </a:t>
            </a:r>
            <a:r>
              <a:rPr lang="en-TR" sz="3200" dirty="0">
                <a:solidFill>
                  <a:srgbClr val="C00000"/>
                </a:solidFill>
              </a:rPr>
              <a:t>again</a:t>
            </a:r>
            <a:r>
              <a:rPr lang="en-TR" sz="3200" dirty="0"/>
              <a:t>?</a:t>
            </a:r>
          </a:p>
          <a:p>
            <a:pPr marL="514350" indent="-514350">
              <a:buFont typeface="+mj-lt"/>
              <a:buAutoNum type="arabicPeriod"/>
            </a:pPr>
            <a:endParaRPr lang="en-TR" sz="32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8724DC-9F2B-132A-86DB-0CACC9164CBF}"/>
              </a:ext>
            </a:extLst>
          </p:cNvPr>
          <p:cNvSpPr txBox="1"/>
          <p:nvPr/>
        </p:nvSpPr>
        <p:spPr>
          <a:xfrm>
            <a:off x="6003758" y="1862955"/>
            <a:ext cx="43313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TR" sz="2400" dirty="0"/>
              <a:t>EZ dixwazim </a:t>
            </a:r>
            <a:r>
              <a:rPr lang="en-TR" sz="2400" b="1" dirty="0">
                <a:solidFill>
                  <a:srgbClr val="FF0000"/>
                </a:solidFill>
              </a:rPr>
              <a:t>bi te re </a:t>
            </a:r>
            <a:r>
              <a:rPr lang="en-TR" sz="2400" b="1" dirty="0"/>
              <a:t>şîvê bixwim</a:t>
            </a:r>
            <a:r>
              <a:rPr lang="en-TR" sz="2400" b="1" dirty="0">
                <a:solidFill>
                  <a:srgbClr val="FF0000"/>
                </a:solidFill>
              </a:rPr>
              <a:t>.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7A75210-A7AC-3F4E-5455-5D30BF571BA3}"/>
              </a:ext>
            </a:extLst>
          </p:cNvPr>
          <p:cNvSpPr txBox="1"/>
          <p:nvPr/>
        </p:nvSpPr>
        <p:spPr>
          <a:xfrm>
            <a:off x="6003758" y="2418347"/>
            <a:ext cx="31763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TR" sz="2400" dirty="0"/>
              <a:t>Ew naxwaze LI VIR bijî.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38C699C-78CF-B4AE-85B1-166EB7A2885A}"/>
              </a:ext>
            </a:extLst>
          </p:cNvPr>
          <p:cNvSpPr txBox="1"/>
          <p:nvPr/>
        </p:nvSpPr>
        <p:spPr>
          <a:xfrm>
            <a:off x="3584332" y="5288015"/>
            <a:ext cx="202130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J</a:t>
            </a:r>
            <a:r>
              <a:rPr lang="en-TR" dirty="0"/>
              <a:t>în – to live</a:t>
            </a:r>
          </a:p>
          <a:p>
            <a:r>
              <a:rPr lang="en-TR" dirty="0"/>
              <a:t>Ez dijîm – I live</a:t>
            </a:r>
          </a:p>
          <a:p>
            <a:r>
              <a:rPr lang="en-TR" dirty="0"/>
              <a:t>Tu dijîyî</a:t>
            </a:r>
          </a:p>
          <a:p>
            <a:r>
              <a:rPr lang="en-TR" dirty="0"/>
              <a:t>Ew </a:t>
            </a:r>
            <a:r>
              <a:rPr lang="en-TR" dirty="0">
                <a:solidFill>
                  <a:srgbClr val="FF0000"/>
                </a:solidFill>
              </a:rPr>
              <a:t>dijî – </a:t>
            </a:r>
            <a:r>
              <a:rPr lang="en-TR" strike="sngStrike" dirty="0">
                <a:solidFill>
                  <a:srgbClr val="FF0000"/>
                </a:solidFill>
              </a:rPr>
              <a:t>dije, dijiye</a:t>
            </a:r>
          </a:p>
          <a:p>
            <a:r>
              <a:rPr lang="en-TR" dirty="0"/>
              <a:t>Em/hûn/ew dijîn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A87CA58-2AAE-7E7C-44F9-837843261DC9}"/>
              </a:ext>
            </a:extLst>
          </p:cNvPr>
          <p:cNvSpPr txBox="1"/>
          <p:nvPr/>
        </p:nvSpPr>
        <p:spPr>
          <a:xfrm>
            <a:off x="9974178" y="5149516"/>
            <a:ext cx="202130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</a:t>
            </a:r>
            <a:r>
              <a:rPr lang="en-TR" dirty="0"/>
              <a:t>o learn something </a:t>
            </a:r>
          </a:p>
          <a:p>
            <a:r>
              <a:rPr lang="en-US" dirty="0"/>
              <a:t>H</a:t>
            </a:r>
            <a:r>
              <a:rPr lang="en-TR" dirty="0"/>
              <a:t>înî…. </a:t>
            </a:r>
            <a:r>
              <a:rPr lang="en-US" dirty="0"/>
              <a:t>B</a:t>
            </a:r>
            <a:r>
              <a:rPr lang="en-TR" dirty="0"/>
              <a:t>ûn</a:t>
            </a:r>
          </a:p>
          <a:p>
            <a:endParaRPr lang="en-TR" dirty="0"/>
          </a:p>
          <a:p>
            <a:r>
              <a:rPr lang="en-TR" dirty="0"/>
              <a:t>Ez hînî …. </a:t>
            </a:r>
            <a:r>
              <a:rPr lang="en-US" dirty="0"/>
              <a:t>D</a:t>
            </a:r>
            <a:r>
              <a:rPr lang="en-TR" dirty="0"/>
              <a:t>ibim</a:t>
            </a:r>
          </a:p>
          <a:p>
            <a:r>
              <a:rPr lang="en-TR" dirty="0"/>
              <a:t>Tu hînî … dibî</a:t>
            </a:r>
          </a:p>
          <a:p>
            <a:r>
              <a:rPr lang="en-TR" dirty="0"/>
              <a:t>Ew hînî …. dibe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6FAC220-5BA2-F1B0-5B3E-3E398290F5B0}"/>
              </a:ext>
            </a:extLst>
          </p:cNvPr>
          <p:cNvSpPr txBox="1"/>
          <p:nvPr/>
        </p:nvSpPr>
        <p:spPr>
          <a:xfrm>
            <a:off x="5329988" y="2971665"/>
            <a:ext cx="52878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TR" sz="3200" dirty="0"/>
              <a:t>Ew dixwaze hînî kurdî </a:t>
            </a:r>
            <a:r>
              <a:rPr lang="en-TR" sz="3200" dirty="0">
                <a:solidFill>
                  <a:srgbClr val="C00000"/>
                </a:solidFill>
              </a:rPr>
              <a:t>BIBE</a:t>
            </a:r>
            <a:r>
              <a:rPr lang="en-TR" sz="3200" dirty="0"/>
              <a:t>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DFFB670-DBC2-7E16-1736-536148C141BB}"/>
              </a:ext>
            </a:extLst>
          </p:cNvPr>
          <p:cNvSpPr txBox="1"/>
          <p:nvPr/>
        </p:nvSpPr>
        <p:spPr>
          <a:xfrm>
            <a:off x="7973927" y="3442836"/>
            <a:ext cx="457501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TR" sz="2400" dirty="0"/>
              <a:t>EW DIXWAZIN kulîlkan ji markêtê BIKIRIN.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92152F6-979E-7BD8-09BE-D0148E33B831}"/>
              </a:ext>
            </a:extLst>
          </p:cNvPr>
          <p:cNvSpPr txBox="1"/>
          <p:nvPr/>
        </p:nvSpPr>
        <p:spPr>
          <a:xfrm>
            <a:off x="7181773" y="5536531"/>
            <a:ext cx="158430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TR" dirty="0"/>
              <a:t>Kirîn – to buy</a:t>
            </a:r>
          </a:p>
          <a:p>
            <a:r>
              <a:rPr lang="en-TR" dirty="0"/>
              <a:t>Ez  dikirim</a:t>
            </a:r>
          </a:p>
          <a:p>
            <a:r>
              <a:rPr lang="en-TR" dirty="0"/>
              <a:t>Tu dikirî</a:t>
            </a:r>
          </a:p>
          <a:p>
            <a:r>
              <a:rPr lang="en-TR" dirty="0"/>
              <a:t>Ew dikire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8FD654C-A3A6-BE61-01A6-74A1C8A014ED}"/>
              </a:ext>
            </a:extLst>
          </p:cNvPr>
          <p:cNvSpPr txBox="1"/>
          <p:nvPr/>
        </p:nvSpPr>
        <p:spPr>
          <a:xfrm>
            <a:off x="6400800" y="4273833"/>
            <a:ext cx="54545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TR" sz="3200" dirty="0"/>
              <a:t>Tu dixwazî wî </a:t>
            </a:r>
            <a:r>
              <a:rPr lang="en-TR" sz="3200" dirty="0">
                <a:solidFill>
                  <a:srgbClr val="C00000"/>
                </a:solidFill>
              </a:rPr>
              <a:t>dîsa</a:t>
            </a:r>
            <a:r>
              <a:rPr lang="en-TR" sz="3200" dirty="0"/>
              <a:t> bibînî?</a:t>
            </a:r>
          </a:p>
        </p:txBody>
      </p:sp>
    </p:spTree>
    <p:extLst>
      <p:ext uri="{BB962C8B-B14F-4D97-AF65-F5344CB8AC3E}">
        <p14:creationId xmlns:p14="http://schemas.microsoft.com/office/powerpoint/2010/main" val="22412977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8DD77349-6ADE-99FE-8E04-12919EE56F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1" y="-29768"/>
            <a:ext cx="12202175" cy="1519356"/>
            <a:chOff x="-1" y="-29768"/>
            <a:chExt cx="12202175" cy="1519356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D5B2B92C-44DF-B41D-C67A-EBF175DF52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5341412" y="-5371175"/>
              <a:ext cx="1519350" cy="12202174"/>
            </a:xfrm>
            <a:prstGeom prst="rect">
              <a:avLst/>
            </a:prstGeom>
            <a:gradFill>
              <a:gsLst>
                <a:gs pos="0">
                  <a:schemeClr val="accent5"/>
                </a:gs>
                <a:gs pos="100000">
                  <a:schemeClr val="accent2"/>
                </a:gs>
              </a:gsLst>
              <a:lin ang="102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341EB2F1-D26A-D7C9-E9AC-B63BE629A2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8917093" y="-1801610"/>
              <a:ext cx="1507122" cy="5063040"/>
            </a:xfrm>
            <a:prstGeom prst="rect">
              <a:avLst/>
            </a:prstGeom>
            <a:gradFill>
              <a:gsLst>
                <a:gs pos="59000">
                  <a:schemeClr val="accent5">
                    <a:lumMod val="60000"/>
                    <a:lumOff val="40000"/>
                    <a:alpha val="0"/>
                  </a:schemeClr>
                </a:gs>
                <a:gs pos="100000">
                  <a:schemeClr val="accent5">
                    <a:lumMod val="60000"/>
                    <a:lumOff val="40000"/>
                  </a:schemeClr>
                </a:gs>
              </a:gsLst>
              <a:lin ang="12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96D16430-53D3-47E5-F4B8-B441E710D4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3100712" y="-3130481"/>
              <a:ext cx="1519356" cy="7720782"/>
            </a:xfrm>
            <a:prstGeom prst="rect">
              <a:avLst/>
            </a:prstGeom>
            <a:gradFill>
              <a:gsLst>
                <a:gs pos="29000">
                  <a:schemeClr val="accent5">
                    <a:lumMod val="60000"/>
                    <a:lumOff val="40000"/>
                    <a:alpha val="0"/>
                  </a:schemeClr>
                </a:gs>
                <a:gs pos="100000">
                  <a:schemeClr val="accent5">
                    <a:lumMod val="75000"/>
                  </a:schemeClr>
                </a:gs>
              </a:gsLst>
              <a:lin ang="12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6F423C-BEC3-22D2-326D-2ECB8449FC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1079" y="2091555"/>
            <a:ext cx="8995741" cy="3673576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C00000"/>
                </a:solidFill>
              </a:rPr>
              <a:t>I want </a:t>
            </a:r>
            <a:r>
              <a:rPr lang="en-US" dirty="0"/>
              <a:t>she goes her house.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FF0000"/>
                </a:solidFill>
              </a:rPr>
              <a:t>She wants </a:t>
            </a:r>
            <a:r>
              <a:rPr lang="en-US" dirty="0"/>
              <a:t>me to stay here.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C00000"/>
                </a:solidFill>
              </a:rPr>
              <a:t>I want </a:t>
            </a:r>
            <a:r>
              <a:rPr lang="en-US" dirty="0"/>
              <a:t>him to read a book.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FF0000"/>
                </a:solidFill>
              </a:rPr>
              <a:t>They want </a:t>
            </a:r>
            <a:r>
              <a:rPr lang="en-US" dirty="0"/>
              <a:t>me to speak in Kurdish.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Do you want me to sing a song?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0070C0"/>
                </a:solidFill>
              </a:rPr>
              <a:t>She wants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us to eat breakfast </a:t>
            </a:r>
            <a:r>
              <a:rPr lang="en-US" dirty="0">
                <a:solidFill>
                  <a:srgbClr val="7030A0"/>
                </a:solidFill>
              </a:rPr>
              <a:t>because</a:t>
            </a:r>
            <a:r>
              <a:rPr lang="en-US" dirty="0"/>
              <a:t> she loves us.</a:t>
            </a:r>
            <a:endParaRPr lang="en-TR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853D7E0-38CD-FD89-B33D-110D46F6D12A}"/>
              </a:ext>
            </a:extLst>
          </p:cNvPr>
          <p:cNvSpPr txBox="1"/>
          <p:nvPr/>
        </p:nvSpPr>
        <p:spPr>
          <a:xfrm>
            <a:off x="4969042" y="2021306"/>
            <a:ext cx="65572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TR" sz="3200" dirty="0">
                <a:solidFill>
                  <a:srgbClr val="C00000"/>
                </a:solidFill>
              </a:rPr>
              <a:t>Ez dixwazim </a:t>
            </a:r>
            <a:r>
              <a:rPr lang="en-TR" sz="3200" dirty="0"/>
              <a:t>ew biçe mala xwe</a:t>
            </a:r>
            <a:r>
              <a:rPr lang="en-TR" sz="3200" dirty="0">
                <a:solidFill>
                  <a:srgbClr val="C00000"/>
                </a:solidFill>
              </a:rPr>
              <a:t>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6713A80-65FC-C94D-5D1E-9B9FC8EA3561}"/>
              </a:ext>
            </a:extLst>
          </p:cNvPr>
          <p:cNvSpPr txBox="1"/>
          <p:nvPr/>
        </p:nvSpPr>
        <p:spPr>
          <a:xfrm>
            <a:off x="5125453" y="2606081"/>
            <a:ext cx="46802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TR" sz="2400" dirty="0">
                <a:solidFill>
                  <a:srgbClr val="FF0000"/>
                </a:solidFill>
              </a:rPr>
              <a:t>Ew dixwaze </a:t>
            </a:r>
            <a:r>
              <a:rPr lang="en-TR" sz="2400" dirty="0"/>
              <a:t>EZ li vir bimînim.</a:t>
            </a:r>
            <a:r>
              <a:rPr lang="en-TR" sz="2400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37DDEB8-F668-BAF5-9F1B-CA1AB96CF822}"/>
              </a:ext>
            </a:extLst>
          </p:cNvPr>
          <p:cNvSpPr txBox="1"/>
          <p:nvPr/>
        </p:nvSpPr>
        <p:spPr>
          <a:xfrm>
            <a:off x="4860758" y="3002506"/>
            <a:ext cx="74956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TR" sz="3200" dirty="0">
                <a:solidFill>
                  <a:srgbClr val="C00000"/>
                </a:solidFill>
              </a:rPr>
              <a:t>Ez dixwazim </a:t>
            </a:r>
            <a:r>
              <a:rPr lang="en-TR" sz="3200" dirty="0"/>
              <a:t>ew pirtûkekê/kitêbekê bixwîne</a:t>
            </a:r>
            <a:endParaRPr lang="en-TR" sz="3200" dirty="0">
              <a:solidFill>
                <a:srgbClr val="C00000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DFF2FE3-100F-AB04-D31E-4EC3780D255E}"/>
              </a:ext>
            </a:extLst>
          </p:cNvPr>
          <p:cNvSpPr txBox="1"/>
          <p:nvPr/>
        </p:nvSpPr>
        <p:spPr>
          <a:xfrm>
            <a:off x="6031831" y="3535663"/>
            <a:ext cx="61601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TR" dirty="0">
                <a:solidFill>
                  <a:srgbClr val="FF0000"/>
                </a:solidFill>
              </a:rPr>
              <a:t>Ew dixwazin </a:t>
            </a:r>
            <a:r>
              <a:rPr lang="en-TR" dirty="0"/>
              <a:t>EZ bi kurdî bipeyivim/biaxivim/biştexilim/xeber bidim/qise bikim.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550880F-DF4E-2BE5-A417-58382D4E4FB0}"/>
              </a:ext>
            </a:extLst>
          </p:cNvPr>
          <p:cNvSpPr txBox="1"/>
          <p:nvPr/>
        </p:nvSpPr>
        <p:spPr>
          <a:xfrm>
            <a:off x="9771647" y="5302918"/>
            <a:ext cx="210552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</a:t>
            </a:r>
            <a:r>
              <a:rPr lang="en-TR" dirty="0"/>
              <a:t>eyivîn </a:t>
            </a:r>
          </a:p>
          <a:p>
            <a:r>
              <a:rPr lang="en-TR" dirty="0"/>
              <a:t>Axaftin</a:t>
            </a:r>
          </a:p>
          <a:p>
            <a:r>
              <a:rPr lang="en-TR" dirty="0"/>
              <a:t>Qise kirin</a:t>
            </a:r>
          </a:p>
          <a:p>
            <a:r>
              <a:rPr lang="en-TR" dirty="0"/>
              <a:t>Şitexilîn</a:t>
            </a:r>
          </a:p>
          <a:p>
            <a:r>
              <a:rPr lang="en-TR" dirty="0"/>
              <a:t>Xeber dan 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853D7CF-5EDD-81E2-6640-D59F196CB28B}"/>
              </a:ext>
            </a:extLst>
          </p:cNvPr>
          <p:cNvSpPr txBox="1"/>
          <p:nvPr/>
        </p:nvSpPr>
        <p:spPr>
          <a:xfrm>
            <a:off x="10928684" y="5856916"/>
            <a:ext cx="12633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</a:t>
            </a:r>
            <a:r>
              <a:rPr lang="en-TR" dirty="0"/>
              <a:t>o speak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7E32D1C-0E88-6BBF-E8BD-64F4CE8202A1}"/>
              </a:ext>
            </a:extLst>
          </p:cNvPr>
          <p:cNvSpPr txBox="1"/>
          <p:nvPr/>
        </p:nvSpPr>
        <p:spPr>
          <a:xfrm>
            <a:off x="5711991" y="4118999"/>
            <a:ext cx="59937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TR" sz="3200" dirty="0"/>
              <a:t>Tu dixwazî ez stranekê bibêjim?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222C6B4-4172-3802-A703-2E0E4DE8EDFD}"/>
              </a:ext>
            </a:extLst>
          </p:cNvPr>
          <p:cNvSpPr txBox="1"/>
          <p:nvPr/>
        </p:nvSpPr>
        <p:spPr>
          <a:xfrm>
            <a:off x="2406316" y="288758"/>
            <a:ext cx="34169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TR" dirty="0"/>
              <a:t>Tu dixwazî ez biçim?</a:t>
            </a:r>
          </a:p>
          <a:p>
            <a:r>
              <a:rPr lang="en-TR" dirty="0"/>
              <a:t>Tu dixwazî ez bixwînim?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F497DC2-01DA-2D03-81C1-DB4EF0C3F1CF}"/>
              </a:ext>
            </a:extLst>
          </p:cNvPr>
          <p:cNvSpPr txBox="1"/>
          <p:nvPr/>
        </p:nvSpPr>
        <p:spPr>
          <a:xfrm>
            <a:off x="717817" y="5073128"/>
            <a:ext cx="84822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TR" sz="2800" dirty="0">
                <a:solidFill>
                  <a:srgbClr val="0070C0"/>
                </a:solidFill>
              </a:rPr>
              <a:t>Ew dixwaze </a:t>
            </a:r>
            <a:r>
              <a:rPr lang="en-TR" sz="2800" dirty="0">
                <a:solidFill>
                  <a:schemeClr val="accent2">
                    <a:lumMod val="75000"/>
                  </a:schemeClr>
                </a:solidFill>
              </a:rPr>
              <a:t>EM taştê bixwin </a:t>
            </a:r>
            <a:r>
              <a:rPr lang="en-TR" sz="2800" dirty="0">
                <a:solidFill>
                  <a:srgbClr val="7030A0"/>
                </a:solidFill>
              </a:rPr>
              <a:t>JI BER KU </a:t>
            </a:r>
            <a:r>
              <a:rPr lang="en-TR" sz="2800" dirty="0"/>
              <a:t>ew ji me hez dike</a:t>
            </a:r>
          </a:p>
        </p:txBody>
      </p:sp>
    </p:spTree>
    <p:extLst>
      <p:ext uri="{BB962C8B-B14F-4D97-AF65-F5344CB8AC3E}">
        <p14:creationId xmlns:p14="http://schemas.microsoft.com/office/powerpoint/2010/main" val="3148365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063FFB-EE28-6419-F9D4-5E258D6FA8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305" y="292935"/>
            <a:ext cx="11722768" cy="1325563"/>
          </a:xfrm>
        </p:spPr>
        <p:txBody>
          <a:bodyPr>
            <a:noAutofit/>
          </a:bodyPr>
          <a:lstStyle/>
          <a:p>
            <a:r>
              <a:rPr lang="en-TR" sz="8800" dirty="0"/>
              <a:t>Xwestin – with past tense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0996EB-18B3-1FC0-3D52-5F367E44E5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495547" cy="2589964"/>
          </a:xfrm>
        </p:spPr>
        <p:txBody>
          <a:bodyPr>
            <a:normAutofit/>
          </a:bodyPr>
          <a:lstStyle/>
          <a:p>
            <a:r>
              <a:rPr lang="en-TR" b="1" dirty="0">
                <a:solidFill>
                  <a:srgbClr val="FF0000"/>
                </a:solidFill>
              </a:rPr>
              <a:t>Min xwest (simple past) – I Wanted</a:t>
            </a:r>
          </a:p>
          <a:p>
            <a:r>
              <a:rPr lang="en-TR" b="1" dirty="0"/>
              <a:t>Doh min</a:t>
            </a:r>
            <a:r>
              <a:rPr lang="en-TR" b="1" u="sng" dirty="0"/>
              <a:t> xwest </a:t>
            </a:r>
            <a:r>
              <a:rPr lang="en-TR" b="1" dirty="0"/>
              <a:t>telefonî te bikim, lê karê min derket.</a:t>
            </a:r>
          </a:p>
          <a:p>
            <a:endParaRPr lang="en-TR" dirty="0"/>
          </a:p>
          <a:p>
            <a:r>
              <a:rPr lang="en-TR" b="1" dirty="0">
                <a:solidFill>
                  <a:srgbClr val="FF0000"/>
                </a:solidFill>
              </a:rPr>
              <a:t>Min dixwest (past cont) – lit. I was wanting</a:t>
            </a:r>
          </a:p>
          <a:p>
            <a:r>
              <a:rPr lang="en-TR" b="1" dirty="0"/>
              <a:t>Dema ku ez piçûk bûm min </a:t>
            </a:r>
            <a:r>
              <a:rPr lang="en-TR" b="1" u="sng" dirty="0"/>
              <a:t>dixwest</a:t>
            </a:r>
            <a:r>
              <a:rPr lang="en-TR" b="1" dirty="0"/>
              <a:t> ez bibim doktor.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671D7EF-1489-1E27-4D4C-2532B0EFBFDE}"/>
              </a:ext>
            </a:extLst>
          </p:cNvPr>
          <p:cNvSpPr txBox="1"/>
          <p:nvPr/>
        </p:nvSpPr>
        <p:spPr>
          <a:xfrm>
            <a:off x="838200" y="5065295"/>
            <a:ext cx="8426116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TR" u="sng" dirty="0">
                <a:solidFill>
                  <a:srgbClr val="FF0000"/>
                </a:solidFill>
              </a:rPr>
              <a:t>Xwestin (past form) + verb (present subjunctive form)</a:t>
            </a:r>
          </a:p>
          <a:p>
            <a:r>
              <a:rPr lang="en-TR" sz="2800" dirty="0"/>
              <a:t>Min xwest/dixwest karekî nû bibînim.</a:t>
            </a:r>
          </a:p>
          <a:p>
            <a:r>
              <a:rPr lang="en-TR" sz="2800" dirty="0"/>
              <a:t>Min xwest/dixwest tu vê pirtûkê bixwînî.</a:t>
            </a:r>
          </a:p>
        </p:txBody>
      </p:sp>
    </p:spTree>
    <p:extLst>
      <p:ext uri="{BB962C8B-B14F-4D97-AF65-F5344CB8AC3E}">
        <p14:creationId xmlns:p14="http://schemas.microsoft.com/office/powerpoint/2010/main" val="36307744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385001-BCC2-5056-6F6D-90E2B55034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1947" y="814972"/>
            <a:ext cx="10026316" cy="2614028"/>
          </a:xfrm>
        </p:spPr>
        <p:txBody>
          <a:bodyPr>
            <a:noAutofit/>
          </a:bodyPr>
          <a:lstStyle/>
          <a:p>
            <a:r>
              <a:rPr lang="en-TR" sz="9600" dirty="0"/>
              <a:t>Spas ji we re!</a:t>
            </a:r>
          </a:p>
          <a:p>
            <a:r>
              <a:rPr lang="en-TR" sz="9600" dirty="0"/>
              <a:t>Bi xatirê we!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C9A5B44-CCE2-559F-DDD3-EFED3C49E90E}"/>
              </a:ext>
            </a:extLst>
          </p:cNvPr>
          <p:cNvSpPr txBox="1"/>
          <p:nvPr/>
        </p:nvSpPr>
        <p:spPr>
          <a:xfrm>
            <a:off x="0" y="4066673"/>
            <a:ext cx="12192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/>
              <a:t>K</a:t>
            </a:r>
            <a:r>
              <a:rPr lang="en-TR" sz="7200" dirty="0"/>
              <a:t>urdishlessons.com</a:t>
            </a:r>
          </a:p>
          <a:p>
            <a:r>
              <a:rPr lang="en-TR" sz="7200" dirty="0"/>
              <a:t>kurdishlessons2019@gmail.com</a:t>
            </a:r>
          </a:p>
        </p:txBody>
      </p:sp>
    </p:spTree>
    <p:extLst>
      <p:ext uri="{BB962C8B-B14F-4D97-AF65-F5344CB8AC3E}">
        <p14:creationId xmlns:p14="http://schemas.microsoft.com/office/powerpoint/2010/main" val="3455034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83</TotalTime>
  <Words>490</Words>
  <Application>Microsoft Macintosh PowerPoint</Application>
  <PresentationFormat>Widescreen</PresentationFormat>
  <Paragraphs>93</Paragraphs>
  <Slides>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Xwestin – with past tense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Murat Demir</dc:creator>
  <cp:lastModifiedBy>Murat Demir</cp:lastModifiedBy>
  <cp:revision>4</cp:revision>
  <dcterms:created xsi:type="dcterms:W3CDTF">2023-07-20T14:59:39Z</dcterms:created>
  <dcterms:modified xsi:type="dcterms:W3CDTF">2023-08-20T18:14:56Z</dcterms:modified>
</cp:coreProperties>
</file>